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61" r:id="rId4"/>
    <p:sldId id="263" r:id="rId5"/>
    <p:sldId id="262" r:id="rId6"/>
    <p:sldId id="264" r:id="rId7"/>
    <p:sldId id="269" r:id="rId8"/>
    <p:sldId id="272" r:id="rId9"/>
    <p:sldId id="257" r:id="rId10"/>
    <p:sldId id="270" r:id="rId11"/>
  </p:sldIdLst>
  <p:sldSz cx="18288000" cy="10287000"/>
  <p:notesSz cx="6858000" cy="9144000"/>
  <p:embeddedFontLst>
    <p:embeddedFont>
      <p:font typeface="Antonio Light" panose="020B0604020202020204" charset="0"/>
      <p:regular r:id="rId12"/>
    </p:embeddedFont>
    <p:embeddedFont>
      <p:font typeface="Antonio Ultra-Bold" panose="020B0604020202020204" charset="0"/>
      <p:regular r:id="rId13"/>
    </p:embeddedFont>
    <p:embeddedFont>
      <p:font typeface="Montserrat Medium" panose="00000600000000000000" pitchFamily="2" charset="0"/>
      <p:regular r:id="rId14"/>
      <p:italic r:id="rId15"/>
    </p:embeddedFont>
    <p:embeddedFont>
      <p:font typeface="Raleway Medium" pitchFamily="2" charset="0"/>
      <p:regular r:id="rId16"/>
      <p:italic r:id="rId17"/>
    </p:embeddedFont>
    <p:embeddedFont>
      <p:font typeface="Raleway Ultra-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60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91" autoAdjust="0"/>
    <p:restoredTop sz="94622" autoAdjust="0"/>
  </p:normalViewPr>
  <p:slideViewPr>
    <p:cSldViewPr>
      <p:cViewPr varScale="1">
        <p:scale>
          <a:sx n="53" d="100"/>
          <a:sy n="53" d="100"/>
        </p:scale>
        <p:origin x="31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8.png"/><Relationship Id="rId5" Type="http://schemas.openxmlformats.org/officeDocument/2006/relationships/image" Target="../media/image8.png"/><Relationship Id="rId10" Type="http://schemas.openxmlformats.org/officeDocument/2006/relationships/image" Target="../media/image27.svg"/><Relationship Id="rId4" Type="http://schemas.openxmlformats.org/officeDocument/2006/relationships/image" Target="../media/image5.svg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5.svg"/><Relationship Id="rId9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4.png"/><Relationship Id="rId7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5.svg"/><Relationship Id="rId9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png"/><Relationship Id="rId7" Type="http://schemas.openxmlformats.org/officeDocument/2006/relationships/image" Target="../media/image2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9.svg"/><Relationship Id="rId9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1.jpe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4.png"/><Relationship Id="rId7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93042" y="2034365"/>
            <a:ext cx="7137321" cy="713732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CD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634504" y="1028700"/>
            <a:ext cx="7624796" cy="8142986"/>
          </a:xfrm>
          <a:custGeom>
            <a:avLst/>
            <a:gdLst/>
            <a:ahLst/>
            <a:cxnLst/>
            <a:rect l="l" t="t" r="r" b="b"/>
            <a:pathLst>
              <a:path w="7624796" h="8142986">
                <a:moveTo>
                  <a:pt x="0" y="0"/>
                </a:moveTo>
                <a:lnTo>
                  <a:pt x="7624796" y="0"/>
                </a:lnTo>
                <a:lnTo>
                  <a:pt x="7624796" y="8142986"/>
                </a:lnTo>
                <a:lnTo>
                  <a:pt x="0" y="81429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4599105" y="5143500"/>
            <a:ext cx="4884164" cy="488416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4">
              <a:alphaModFix amt="20999"/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483559" y="3540245"/>
            <a:ext cx="3587414" cy="2530757"/>
          </a:xfrm>
          <a:custGeom>
            <a:avLst/>
            <a:gdLst/>
            <a:ahLst/>
            <a:cxnLst/>
            <a:rect l="l" t="t" r="r" b="b"/>
            <a:pathLst>
              <a:path w="3587414" h="2530757">
                <a:moveTo>
                  <a:pt x="0" y="0"/>
                </a:moveTo>
                <a:lnTo>
                  <a:pt x="3587414" y="0"/>
                </a:lnTo>
                <a:lnTo>
                  <a:pt x="3587414" y="2530758"/>
                </a:lnTo>
                <a:lnTo>
                  <a:pt x="0" y="25307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72049" y="8754671"/>
            <a:ext cx="4242951" cy="493362"/>
          </a:xfrm>
          <a:custGeom>
            <a:avLst/>
            <a:gdLst/>
            <a:ahLst/>
            <a:cxnLst/>
            <a:rect l="l" t="t" r="r" b="b"/>
            <a:pathLst>
              <a:path w="5408361" h="493362">
                <a:moveTo>
                  <a:pt x="0" y="0"/>
                </a:moveTo>
                <a:lnTo>
                  <a:pt x="5408361" y="0"/>
                </a:lnTo>
                <a:lnTo>
                  <a:pt x="5408361" y="493361"/>
                </a:lnTo>
                <a:lnTo>
                  <a:pt x="0" y="4933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F1761D2-FD94-9A84-128F-0A82433AC5B7}"/>
              </a:ext>
            </a:extLst>
          </p:cNvPr>
          <p:cNvGrpSpPr/>
          <p:nvPr/>
        </p:nvGrpSpPr>
        <p:grpSpPr>
          <a:xfrm>
            <a:off x="685800" y="2400300"/>
            <a:ext cx="13043902" cy="2454746"/>
            <a:chOff x="1632134" y="2933700"/>
            <a:chExt cx="13043902" cy="2454746"/>
          </a:xfrm>
        </p:grpSpPr>
        <p:sp>
          <p:nvSpPr>
            <p:cNvPr id="17" name="TextBox 17"/>
            <p:cNvSpPr txBox="1"/>
            <p:nvPr/>
          </p:nvSpPr>
          <p:spPr>
            <a:xfrm>
              <a:off x="1632134" y="2942197"/>
              <a:ext cx="6995030" cy="2446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9192"/>
                </a:lnSpc>
                <a:spcBef>
                  <a:spcPct val="0"/>
                </a:spcBef>
              </a:pPr>
              <a:r>
                <a:rPr lang="en-US" sz="16545" b="1" dirty="0">
                  <a:solidFill>
                    <a:srgbClr val="FFFFFF"/>
                  </a:solidFill>
                  <a:latin typeface="Antonio Ultra-Bold"/>
                  <a:ea typeface="Antonio Ultra-Bold"/>
                  <a:cs typeface="Antonio Ultra-Bold"/>
                  <a:sym typeface="Antonio Ultra-Bold"/>
                </a:rPr>
                <a:t>WIRE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5486400" y="2933700"/>
              <a:ext cx="9189636" cy="2446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9192"/>
                </a:lnSpc>
                <a:spcBef>
                  <a:spcPct val="0"/>
                </a:spcBef>
              </a:pPr>
              <a:r>
                <a:rPr lang="en-US" sz="16545" dirty="0">
                  <a:solidFill>
                    <a:srgbClr val="FFFFFF"/>
                  </a:solidFill>
                  <a:latin typeface="Antonio Light"/>
                  <a:ea typeface="Antonio Light"/>
                  <a:cs typeface="Antonio Light"/>
                  <a:sym typeface="Antonio Light"/>
                </a:rPr>
                <a:t>Shark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253489" y="8821647"/>
            <a:ext cx="3772302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0"/>
              </a:lnSpc>
            </a:pPr>
            <a:r>
              <a:rPr lang="en-US" sz="2000" b="1" spc="78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www.wireshark.org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b="1" spc="199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01/10</a:t>
            </a:r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68482517-FC5A-C998-3E43-DD85E38FED8C}"/>
              </a:ext>
            </a:extLst>
          </p:cNvPr>
          <p:cNvSpPr txBox="1"/>
          <p:nvPr/>
        </p:nvSpPr>
        <p:spPr>
          <a:xfrm>
            <a:off x="1066800" y="4855302"/>
            <a:ext cx="6400800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Wabil Nadeem (052)</a:t>
            </a:r>
          </a:p>
          <a:p>
            <a:pPr marL="457200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Abdullah (029)</a:t>
            </a:r>
          </a:p>
          <a:p>
            <a:pPr marL="457200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Habiba Fiaz (021)</a:t>
            </a:r>
          </a:p>
          <a:p>
            <a:pPr marL="457200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Safa Ghaffar (016)</a:t>
            </a:r>
          </a:p>
          <a:p>
            <a:pPr marL="457200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Zahra Akhtar (045)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742067" y="-3238500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406903" y="3310736"/>
            <a:ext cx="6995030" cy="24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92"/>
              </a:lnSpc>
              <a:spcBef>
                <a:spcPct val="0"/>
              </a:spcBef>
            </a:pPr>
            <a:r>
              <a:rPr lang="en-US" sz="16545" b="1" dirty="0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THANK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253489" y="2403386"/>
            <a:ext cx="2138817" cy="213881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9601200" y="2857500"/>
            <a:ext cx="1600200" cy="1600200"/>
          </a:xfrm>
          <a:custGeom>
            <a:avLst/>
            <a:gdLst/>
            <a:ahLst/>
            <a:cxnLst/>
            <a:rect l="l" t="t" r="r" b="b"/>
            <a:pathLst>
              <a:path w="549969" h="549969">
                <a:moveTo>
                  <a:pt x="0" y="0"/>
                </a:moveTo>
                <a:lnTo>
                  <a:pt x="549969" y="0"/>
                </a:lnTo>
                <a:lnTo>
                  <a:pt x="549969" y="549969"/>
                </a:lnTo>
                <a:lnTo>
                  <a:pt x="0" y="5499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753600" y="69723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549969" h="549969">
                <a:moveTo>
                  <a:pt x="0" y="0"/>
                </a:moveTo>
                <a:lnTo>
                  <a:pt x="549969" y="0"/>
                </a:lnTo>
                <a:lnTo>
                  <a:pt x="549969" y="549969"/>
                </a:lnTo>
                <a:lnTo>
                  <a:pt x="0" y="5499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601200" y="4914900"/>
            <a:ext cx="1676400" cy="1587692"/>
          </a:xfrm>
          <a:custGeom>
            <a:avLst/>
            <a:gdLst/>
            <a:ahLst/>
            <a:cxnLst/>
            <a:rect l="l" t="t" r="r" b="b"/>
            <a:pathLst>
              <a:path w="549969" h="549969">
                <a:moveTo>
                  <a:pt x="0" y="0"/>
                </a:moveTo>
                <a:lnTo>
                  <a:pt x="549969" y="0"/>
                </a:lnTo>
                <a:lnTo>
                  <a:pt x="549969" y="549969"/>
                </a:lnTo>
                <a:lnTo>
                  <a:pt x="0" y="54996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b="1" spc="199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10/10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768105" y="5437365"/>
            <a:ext cx="4272627" cy="24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92"/>
              </a:lnSpc>
              <a:spcBef>
                <a:spcPct val="0"/>
              </a:spcBef>
            </a:pPr>
            <a:r>
              <a:rPr lang="en-US" sz="16545" dirty="0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YOU!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658600" y="2781300"/>
            <a:ext cx="6324600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8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Police                                            15                   </a:t>
            </a:r>
          </a:p>
          <a:p>
            <a:pPr algn="l">
              <a:spcBef>
                <a:spcPct val="0"/>
              </a:spcBef>
            </a:pPr>
            <a:r>
              <a:rPr lang="en-US" sz="28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Ambulance                                1122</a:t>
            </a:r>
          </a:p>
          <a:p>
            <a:pPr algn="l">
              <a:spcBef>
                <a:spcPct val="0"/>
              </a:spcBef>
            </a:pPr>
            <a:r>
              <a:rPr lang="en-US" sz="28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Child Protection                        1121</a:t>
            </a:r>
          </a:p>
          <a:p>
            <a:pPr algn="l">
              <a:spcBef>
                <a:spcPct val="0"/>
              </a:spcBef>
            </a:pPr>
            <a:r>
              <a:rPr lang="en-US" sz="28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Firefighting                                  16</a:t>
            </a:r>
          </a:p>
          <a:p>
            <a:pPr algn="l">
              <a:spcBef>
                <a:spcPct val="0"/>
              </a:spcBef>
            </a:pPr>
            <a:r>
              <a:rPr lang="en-US" sz="28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Harassment Protection	     1043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734800" y="5524500"/>
            <a:ext cx="7076934" cy="373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8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Email: zakaat1980@gmail.com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811000" y="7581900"/>
            <a:ext cx="4769600" cy="373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8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www.MADAD.com</a:t>
            </a:r>
          </a:p>
        </p:txBody>
      </p:sp>
      <p:sp>
        <p:nvSpPr>
          <p:cNvPr id="24" name="TextBox 21">
            <a:extLst>
              <a:ext uri="{FF2B5EF4-FFF2-40B4-BE49-F238E27FC236}">
                <a16:creationId xmlns:a16="http://schemas.microsoft.com/office/drawing/2014/main" id="{9A988505-4BC3-74F7-6378-81B4EB5033C0}"/>
              </a:ext>
            </a:extLst>
          </p:cNvPr>
          <p:cNvSpPr txBox="1"/>
          <p:nvPr/>
        </p:nvSpPr>
        <p:spPr>
          <a:xfrm>
            <a:off x="12420600" y="2171700"/>
            <a:ext cx="4769600" cy="386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8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CONTACTS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33400" y="4229100"/>
            <a:ext cx="7315200" cy="5486400"/>
          </a:xfrm>
          <a:custGeom>
            <a:avLst/>
            <a:gdLst/>
            <a:ahLst/>
            <a:cxnLst/>
            <a:rect l="l" t="t" r="r" b="b"/>
            <a:pathLst>
              <a:path w="7116792" h="4114800">
                <a:moveTo>
                  <a:pt x="0" y="0"/>
                </a:moveTo>
                <a:lnTo>
                  <a:pt x="7116792" y="0"/>
                </a:lnTo>
                <a:lnTo>
                  <a:pt x="71167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8305800" y="4991100"/>
            <a:ext cx="3048000" cy="3048000"/>
            <a:chOff x="0" y="0"/>
            <a:chExt cx="14840029" cy="14840029"/>
          </a:xfrm>
        </p:grpSpPr>
        <p:sp>
          <p:nvSpPr>
            <p:cNvPr id="7" name="Freeform 7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Freeform 8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9"/>
              <a:stretch>
                <a:fillRect l="-24712" r="-24712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b="1" spc="199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02/10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562600" y="2171700"/>
            <a:ext cx="4394179" cy="1540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056"/>
              </a:lnSpc>
              <a:spcBef>
                <a:spcPct val="0"/>
              </a:spcBef>
            </a:pPr>
            <a:r>
              <a:rPr lang="en-US" sz="10393" b="1" dirty="0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Tool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620000" y="2183984"/>
            <a:ext cx="6187406" cy="1551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056"/>
              </a:lnSpc>
              <a:spcBef>
                <a:spcPct val="0"/>
              </a:spcBef>
            </a:pPr>
            <a:r>
              <a:rPr lang="en-US" sz="10393" dirty="0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 Introduction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66800" y="4855302"/>
            <a:ext cx="6400800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Network protocol analyzer.</a:t>
            </a:r>
          </a:p>
          <a:p>
            <a:pPr marL="457200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Uses: </a:t>
            </a:r>
          </a:p>
          <a:p>
            <a:pPr marL="914400" lvl="1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Packet capture</a:t>
            </a:r>
          </a:p>
          <a:p>
            <a:pPr marL="914400" lvl="1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Deep traffic inspection.</a:t>
            </a:r>
          </a:p>
          <a:p>
            <a:pPr marL="457200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Supports hundreds of protocols.</a:t>
            </a:r>
          </a:p>
          <a:p>
            <a:pPr marL="457200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Essential for network diagnostics and security analysis.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524000" y="2781300"/>
            <a:ext cx="1148007" cy="114800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30" name="Freeform 5">
            <a:extLst>
              <a:ext uri="{FF2B5EF4-FFF2-40B4-BE49-F238E27FC236}">
                <a16:creationId xmlns:a16="http://schemas.microsoft.com/office/drawing/2014/main" id="{87492E0A-E2C7-E84A-3D71-66A90FF23D06}"/>
              </a:ext>
            </a:extLst>
          </p:cNvPr>
          <p:cNvSpPr/>
          <p:nvPr/>
        </p:nvSpPr>
        <p:spPr>
          <a:xfrm>
            <a:off x="11843033" y="4762500"/>
            <a:ext cx="5301968" cy="4021998"/>
          </a:xfrm>
          <a:custGeom>
            <a:avLst/>
            <a:gdLst/>
            <a:ahLst/>
            <a:cxnLst/>
            <a:rect l="l" t="t" r="r" b="b"/>
            <a:pathLst>
              <a:path w="7116792" h="4114800">
                <a:moveTo>
                  <a:pt x="0" y="0"/>
                </a:moveTo>
                <a:lnTo>
                  <a:pt x="7116792" y="0"/>
                </a:lnTo>
                <a:lnTo>
                  <a:pt x="71167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21">
            <a:extLst>
              <a:ext uri="{FF2B5EF4-FFF2-40B4-BE49-F238E27FC236}">
                <a16:creationId xmlns:a16="http://schemas.microsoft.com/office/drawing/2014/main" id="{9042B614-856B-9E4A-4BCD-A2286F285880}"/>
              </a:ext>
            </a:extLst>
          </p:cNvPr>
          <p:cNvSpPr txBox="1"/>
          <p:nvPr/>
        </p:nvSpPr>
        <p:spPr>
          <a:xfrm>
            <a:off x="12496800" y="5219700"/>
            <a:ext cx="4648200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Key Features:</a:t>
            </a:r>
          </a:p>
          <a:p>
            <a:pPr marL="457200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Real-time packet capture.</a:t>
            </a:r>
          </a:p>
          <a:p>
            <a:pPr marL="457200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Interface selection and fine-grained filtering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2887" y="5034094"/>
            <a:ext cx="4445269" cy="1717844"/>
            <a:chOff x="0" y="0"/>
            <a:chExt cx="1929913" cy="5725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29913" cy="572582"/>
            </a:xfrm>
            <a:custGeom>
              <a:avLst/>
              <a:gdLst/>
              <a:ahLst/>
              <a:cxnLst/>
              <a:rect l="l" t="t" r="r" b="b"/>
              <a:pathLst>
                <a:path w="1929913" h="572582">
                  <a:moveTo>
                    <a:pt x="0" y="0"/>
                  </a:moveTo>
                  <a:lnTo>
                    <a:pt x="1929913" y="0"/>
                  </a:lnTo>
                  <a:lnTo>
                    <a:pt x="1929913" y="572582"/>
                  </a:lnTo>
                  <a:lnTo>
                    <a:pt x="0" y="572582"/>
                  </a:lnTo>
                  <a:close/>
                </a:path>
              </a:pathLst>
            </a:custGeom>
            <a:solidFill>
              <a:srgbClr val="00BBDE">
                <a:alpha val="3764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929913" cy="5916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8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10741914" y="-3252602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9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9" y="16235139"/>
                </a:lnTo>
                <a:lnTo>
                  <a:pt x="16235139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b="1" spc="199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03/10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91887" y="2183984"/>
            <a:ext cx="2446146" cy="1540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056"/>
              </a:lnSpc>
              <a:spcBef>
                <a:spcPct val="0"/>
              </a:spcBef>
            </a:pPr>
            <a:r>
              <a:rPr lang="en-US" sz="10393" b="1" dirty="0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USE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85579" y="2171700"/>
            <a:ext cx="4625621" cy="1540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056"/>
              </a:lnSpc>
              <a:spcBef>
                <a:spcPct val="0"/>
              </a:spcBef>
            </a:pPr>
            <a:r>
              <a:rPr lang="en-US" sz="10393" dirty="0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CASES</a:t>
            </a:r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526369" y="4838700"/>
            <a:ext cx="2108633" cy="2108633"/>
            <a:chOff x="0" y="0"/>
            <a:chExt cx="14840029" cy="14840029"/>
          </a:xfrm>
        </p:grpSpPr>
        <p:sp>
          <p:nvSpPr>
            <p:cNvPr id="18" name="Freeform 18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Freeform 19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7"/>
              <a:stretch>
                <a:fillRect l="-24642" r="-24642"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2953956" y="5348705"/>
            <a:ext cx="2541076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36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SYN Flood Detection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7384369" y="4991100"/>
            <a:ext cx="4484920" cy="1717844"/>
            <a:chOff x="0" y="0"/>
            <a:chExt cx="1943129" cy="57258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943129" cy="572582"/>
            </a:xfrm>
            <a:custGeom>
              <a:avLst/>
              <a:gdLst/>
              <a:ahLst/>
              <a:cxnLst/>
              <a:rect l="l" t="t" r="r" b="b"/>
              <a:pathLst>
                <a:path w="1943129" h="572582">
                  <a:moveTo>
                    <a:pt x="0" y="0"/>
                  </a:moveTo>
                  <a:lnTo>
                    <a:pt x="1943129" y="0"/>
                  </a:lnTo>
                  <a:lnTo>
                    <a:pt x="1943129" y="572582"/>
                  </a:lnTo>
                  <a:lnTo>
                    <a:pt x="0" y="572582"/>
                  </a:lnTo>
                  <a:close/>
                </a:path>
              </a:pathLst>
            </a:custGeom>
            <a:solidFill>
              <a:srgbClr val="00BBDE">
                <a:alpha val="3764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19050"/>
              <a:ext cx="1943129" cy="5916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6277851" y="4795706"/>
            <a:ext cx="2108633" cy="2108633"/>
            <a:chOff x="0" y="0"/>
            <a:chExt cx="14840029" cy="14840029"/>
          </a:xfrm>
        </p:grpSpPr>
        <p:sp>
          <p:nvSpPr>
            <p:cNvPr id="27" name="Freeform 27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8" name="Freeform 28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8"/>
              <a:stretch>
                <a:fillRect l="-24712" r="-24712"/>
              </a:stretch>
            </a:blipFill>
          </p:spPr>
        </p:sp>
      </p:grpSp>
      <p:sp>
        <p:nvSpPr>
          <p:cNvPr id="31" name="TextBox 31"/>
          <p:cNvSpPr txBox="1"/>
          <p:nvPr/>
        </p:nvSpPr>
        <p:spPr>
          <a:xfrm>
            <a:off x="8701372" y="5334404"/>
            <a:ext cx="3320317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36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HTTPS Decryption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3215288" y="4991100"/>
            <a:ext cx="4234512" cy="1717844"/>
            <a:chOff x="0" y="0"/>
            <a:chExt cx="1929913" cy="57258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929913" cy="572582"/>
            </a:xfrm>
            <a:custGeom>
              <a:avLst/>
              <a:gdLst/>
              <a:ahLst/>
              <a:cxnLst/>
              <a:rect l="l" t="t" r="r" b="b"/>
              <a:pathLst>
                <a:path w="1929913" h="572582">
                  <a:moveTo>
                    <a:pt x="0" y="0"/>
                  </a:moveTo>
                  <a:lnTo>
                    <a:pt x="1929913" y="0"/>
                  </a:lnTo>
                  <a:lnTo>
                    <a:pt x="1929913" y="572582"/>
                  </a:lnTo>
                  <a:lnTo>
                    <a:pt x="0" y="572582"/>
                  </a:lnTo>
                  <a:close/>
                </a:path>
              </a:pathLst>
            </a:custGeom>
            <a:solidFill>
              <a:srgbClr val="00BBDE">
                <a:alpha val="3764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19050"/>
              <a:ext cx="1929913" cy="5916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/>
          <p:cNvGrpSpPr>
            <a:grpSpLocks noChangeAspect="1"/>
          </p:cNvGrpSpPr>
          <p:nvPr/>
        </p:nvGrpSpPr>
        <p:grpSpPr>
          <a:xfrm>
            <a:off x="12108769" y="4795706"/>
            <a:ext cx="2108633" cy="2108633"/>
            <a:chOff x="0" y="0"/>
            <a:chExt cx="14840029" cy="14840029"/>
          </a:xfrm>
        </p:grpSpPr>
        <p:sp>
          <p:nvSpPr>
            <p:cNvPr id="36" name="Freeform 36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7" name="Freeform 37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9"/>
              <a:stretch>
                <a:fillRect l="223" t="-25046" r="223" b="-25046"/>
              </a:stretch>
            </a:blipFill>
          </p:spPr>
        </p:sp>
      </p:grpSp>
      <p:sp>
        <p:nvSpPr>
          <p:cNvPr id="49" name="TextBox 49"/>
          <p:cNvSpPr txBox="1"/>
          <p:nvPr/>
        </p:nvSpPr>
        <p:spPr>
          <a:xfrm>
            <a:off x="14532289" y="5262943"/>
            <a:ext cx="223171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36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ARP Poisoning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858000" y="2857500"/>
            <a:ext cx="3797115" cy="6185453"/>
          </a:xfrm>
          <a:custGeom>
            <a:avLst/>
            <a:gdLst/>
            <a:ahLst/>
            <a:cxnLst/>
            <a:rect l="l" t="t" r="r" b="b"/>
            <a:pathLst>
              <a:path w="4485957" h="7172315">
                <a:moveTo>
                  <a:pt x="0" y="0"/>
                </a:moveTo>
                <a:lnTo>
                  <a:pt x="4485956" y="0"/>
                </a:lnTo>
                <a:lnTo>
                  <a:pt x="4485956" y="7172315"/>
                </a:lnTo>
                <a:lnTo>
                  <a:pt x="0" y="71723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471661" y="3383078"/>
            <a:ext cx="2976651" cy="4930022"/>
            <a:chOff x="0" y="0"/>
            <a:chExt cx="544821" cy="88564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44821" cy="885649"/>
            </a:xfrm>
            <a:custGeom>
              <a:avLst/>
              <a:gdLst/>
              <a:ahLst/>
              <a:cxnLst/>
              <a:rect l="l" t="t" r="r" b="b"/>
              <a:pathLst>
                <a:path w="544821" h="885649">
                  <a:moveTo>
                    <a:pt x="0" y="0"/>
                  </a:moveTo>
                  <a:lnTo>
                    <a:pt x="544821" y="0"/>
                  </a:lnTo>
                  <a:lnTo>
                    <a:pt x="544821" y="885649"/>
                  </a:lnTo>
                  <a:lnTo>
                    <a:pt x="0" y="885649"/>
                  </a:lnTo>
                  <a:close/>
                </a:path>
              </a:pathLst>
            </a:custGeom>
            <a:blipFill>
              <a:blip r:embed="rId7"/>
              <a:stretch>
                <a:fillRect l="-52949" r="-13604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b="1" spc="199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04/10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81600" y="876300"/>
            <a:ext cx="5933544" cy="1740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653"/>
              </a:lnSpc>
              <a:spcBef>
                <a:spcPct val="0"/>
              </a:spcBef>
            </a:pPr>
            <a:r>
              <a:rPr lang="en-US" sz="11770" b="1" dirty="0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SYN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467600" y="876300"/>
            <a:ext cx="8382000" cy="1756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3653"/>
              </a:lnSpc>
              <a:spcBef>
                <a:spcPct val="0"/>
              </a:spcBef>
            </a:pPr>
            <a:r>
              <a:rPr lang="en-US" sz="11770" dirty="0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Flood Detection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4400" y="2888813"/>
            <a:ext cx="6000750" cy="45550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4400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Content:</a:t>
            </a:r>
          </a:p>
          <a:p>
            <a:pPr marL="342900" indent="-3429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Wireshark Role: </a:t>
            </a:r>
            <a:r>
              <a:rPr lang="en-US" sz="3600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Defensive</a:t>
            </a:r>
          </a:p>
          <a:p>
            <a:pPr marL="342900" indent="-3429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Scenario:</a:t>
            </a: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Attacker floods target with spoofed SYNs</a:t>
            </a:r>
          </a:p>
          <a:p>
            <a:pPr marL="1028700" lvl="1" indent="-5715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Server never gets ACK = half-open connections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0" y="2781300"/>
            <a:ext cx="895214" cy="81901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30" name="TextBox 17">
            <a:extLst>
              <a:ext uri="{FF2B5EF4-FFF2-40B4-BE49-F238E27FC236}">
                <a16:creationId xmlns:a16="http://schemas.microsoft.com/office/drawing/2014/main" id="{2C362E00-AD80-8777-ECE0-6D3A7173ACBB}"/>
              </a:ext>
            </a:extLst>
          </p:cNvPr>
          <p:cNvSpPr txBox="1"/>
          <p:nvPr/>
        </p:nvSpPr>
        <p:spPr>
          <a:xfrm>
            <a:off x="10744200" y="3100030"/>
            <a:ext cx="6705600" cy="6217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Filters Used:</a:t>
            </a:r>
          </a:p>
          <a:p>
            <a:pPr marL="914400" lvl="1" indent="-4572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SYN only packets: </a:t>
            </a:r>
            <a:r>
              <a:rPr lang="en-US" sz="3200" dirty="0" err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tcp.flags.syn</a:t>
            </a:r>
            <a:r>
              <a:rPr lang="en-US" sz="3200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== 1 &amp;&amp; </a:t>
            </a:r>
            <a:r>
              <a:rPr lang="en-US" sz="3200" dirty="0" err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tcp.flags.ack</a:t>
            </a:r>
            <a:r>
              <a:rPr lang="en-US" sz="3200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== 0</a:t>
            </a:r>
          </a:p>
          <a:p>
            <a:pPr marL="914400" lvl="1" indent="-4572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Source IP: 10.0.0.1 – 10.0.0.255</a:t>
            </a:r>
          </a:p>
          <a:p>
            <a:pPr marL="914400" lvl="1" indent="-4572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ACK only packets: </a:t>
            </a:r>
            <a:r>
              <a:rPr lang="en-US" sz="3200" dirty="0" err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tcp.flags.syn</a:t>
            </a:r>
            <a:r>
              <a:rPr lang="en-US" sz="3200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== 0 &amp;&amp; </a:t>
            </a:r>
            <a:r>
              <a:rPr lang="en-US" sz="3200" dirty="0" err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tcp.flags.ack</a:t>
            </a:r>
            <a:r>
              <a:rPr lang="en-US" sz="3200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== 1</a:t>
            </a:r>
          </a:p>
          <a:p>
            <a:pPr marL="457200" indent="-4572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Detection:</a:t>
            </a:r>
          </a:p>
          <a:p>
            <a:pPr marL="914400" lvl="1" indent="-4572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One-way SYNs with no replies</a:t>
            </a:r>
          </a:p>
          <a:p>
            <a:pPr algn="l">
              <a:spcBef>
                <a:spcPct val="0"/>
              </a:spcBef>
            </a:pPr>
            <a:endParaRPr lang="en-US" sz="3600" b="1" dirty="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87733C15-6A36-E3A6-81D4-76B751916F86}"/>
              </a:ext>
            </a:extLst>
          </p:cNvPr>
          <p:cNvSpPr/>
          <p:nvPr/>
        </p:nvSpPr>
        <p:spPr>
          <a:xfrm>
            <a:off x="1600200" y="1181100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85800" y="1349769"/>
            <a:ext cx="6572467" cy="15773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2265"/>
              </a:lnSpc>
              <a:spcBef>
                <a:spcPct val="0"/>
              </a:spcBef>
            </a:pPr>
            <a:r>
              <a:rPr lang="en-US" sz="10573" b="1" dirty="0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HTTPS </a:t>
            </a: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3152422" y="2150860"/>
            <a:ext cx="4794032" cy="9485815"/>
            <a:chOff x="0" y="0"/>
            <a:chExt cx="2620010" cy="5184140"/>
          </a:xfrm>
        </p:grpSpPr>
        <p:sp>
          <p:nvSpPr>
            <p:cNvPr id="11" name="Freeform 11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112527" r="-112527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b="1" spc="199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05/10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664485" y="1333500"/>
            <a:ext cx="6794182" cy="1567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265"/>
              </a:lnSpc>
              <a:spcBef>
                <a:spcPct val="0"/>
              </a:spcBef>
            </a:pPr>
            <a:r>
              <a:rPr lang="en-US" sz="10573" dirty="0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Decryption 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685800" y="2781300"/>
            <a:ext cx="13178926" cy="7505700"/>
            <a:chOff x="0" y="0"/>
            <a:chExt cx="3470993" cy="59607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470993" cy="596075"/>
            </a:xfrm>
            <a:custGeom>
              <a:avLst/>
              <a:gdLst/>
              <a:ahLst/>
              <a:cxnLst/>
              <a:rect l="l" t="t" r="r" b="b"/>
              <a:pathLst>
                <a:path w="3470993" h="596075">
                  <a:moveTo>
                    <a:pt x="0" y="0"/>
                  </a:moveTo>
                  <a:lnTo>
                    <a:pt x="3470993" y="0"/>
                  </a:lnTo>
                  <a:lnTo>
                    <a:pt x="3470993" y="596075"/>
                  </a:lnTo>
                  <a:lnTo>
                    <a:pt x="0" y="596075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6000"/>
                  </a:srgbClr>
                </a:gs>
                <a:gs pos="100000">
                  <a:srgbClr val="9B9B9B">
                    <a:alpha val="1920"/>
                  </a:srgbClr>
                </a:gs>
              </a:gsLst>
              <a:lin ang="0"/>
            </a:gradFill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3470993" cy="615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914400" y="2781300"/>
            <a:ext cx="13106400" cy="6771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4000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Content:</a:t>
            </a:r>
          </a:p>
          <a:p>
            <a:pPr marL="342900" indent="-3429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Wireshark Role: </a:t>
            </a:r>
            <a:r>
              <a:rPr lang="en-US" sz="3600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Both Defensive and Offensive</a:t>
            </a:r>
          </a:p>
          <a:p>
            <a:pPr marL="342900" indent="-3429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Scenario:</a:t>
            </a:r>
          </a:p>
          <a:p>
            <a:pPr marL="1028700" lvl="1" indent="-5715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Use browser’s SSL key log to decrypt HTTPS</a:t>
            </a:r>
          </a:p>
          <a:p>
            <a:pPr marL="1028700" lvl="1" indent="-5715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Simulate attacker with access to session keys</a:t>
            </a:r>
          </a:p>
          <a:p>
            <a:pPr marL="342900" indent="-3429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Tools:</a:t>
            </a:r>
          </a:p>
          <a:p>
            <a:pPr marL="1028700" lvl="1" indent="-5715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SSLKEYLOGFILE + Wireshark</a:t>
            </a:r>
          </a:p>
          <a:p>
            <a:pPr marL="1028700" lvl="1" indent="-5715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Firefox or Chrome</a:t>
            </a:r>
          </a:p>
          <a:p>
            <a:pPr marL="342900" indent="-3429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Steps:</a:t>
            </a:r>
          </a:p>
          <a:p>
            <a:pPr marL="914400" lvl="1" indent="-4572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Visit login form site (e.g., the-internet.herokuapp.com)</a:t>
            </a:r>
          </a:p>
          <a:p>
            <a:pPr marL="914400" lvl="1" indent="-4572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Enable session key logging</a:t>
            </a:r>
          </a:p>
          <a:p>
            <a:pPr marL="914400" lvl="1" indent="-4572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Load keys in Wireshark &gt; TLS</a:t>
            </a:r>
          </a:p>
          <a:p>
            <a:pPr marL="914400" lvl="1" indent="-4572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Result: Decrypted POST requests and headers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2807357" y="4787425"/>
            <a:ext cx="1148007" cy="1148007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6972226" y="5888134"/>
            <a:ext cx="2001574" cy="2001574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0997849" y="8754671"/>
            <a:ext cx="1790091" cy="2083015"/>
            <a:chOff x="0" y="0"/>
            <a:chExt cx="6985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id="39" name="TextBox 39"/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5" name="Freeform 3">
            <a:extLst>
              <a:ext uri="{FF2B5EF4-FFF2-40B4-BE49-F238E27FC236}">
                <a16:creationId xmlns:a16="http://schemas.microsoft.com/office/drawing/2014/main" id="{AC2DF5EC-EF55-2EDD-5317-B0BAB71EF6A2}"/>
              </a:ext>
            </a:extLst>
          </p:cNvPr>
          <p:cNvSpPr/>
          <p:nvPr/>
        </p:nvSpPr>
        <p:spPr>
          <a:xfrm>
            <a:off x="1143000" y="495300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867400" y="-647700"/>
            <a:ext cx="4572000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dirty="0"/>
              <a:t>Content: OSI Layer: Data Link Layer (L2)</a:t>
            </a:r>
          </a:p>
          <a:p>
            <a:r>
              <a:rPr dirty="0"/>
              <a:t>Wireshark Role: Defensive</a:t>
            </a:r>
          </a:p>
          <a:p>
            <a:r>
              <a:rPr dirty="0"/>
              <a:t>Scenario: Detect ARP poisoning from PCAP</a:t>
            </a:r>
          </a:p>
          <a:p>
            <a:r>
              <a:rPr dirty="0"/>
              <a:t>Steps:</a:t>
            </a:r>
          </a:p>
          <a:p>
            <a:r>
              <a:rPr dirty="0"/>
              <a:t>- Filter: </a:t>
            </a:r>
            <a:r>
              <a:rPr dirty="0" err="1"/>
              <a:t>arp</a:t>
            </a:r>
            <a:endParaRPr dirty="0"/>
          </a:p>
          <a:p>
            <a:r>
              <a:rPr dirty="0"/>
              <a:t>- Filter ARP replies only: </a:t>
            </a:r>
            <a:r>
              <a:rPr dirty="0" err="1"/>
              <a:t>arp.opcode</a:t>
            </a:r>
            <a:r>
              <a:rPr dirty="0"/>
              <a:t> == 2</a:t>
            </a:r>
          </a:p>
          <a:p>
            <a:r>
              <a:rPr dirty="0"/>
              <a:t>- Observe IP mapped to multiple MAC addresses</a:t>
            </a:r>
          </a:p>
          <a:p>
            <a:r>
              <a:rPr dirty="0"/>
              <a:t>Indicators: Duplicate IP warning, MAC inconsistency</a:t>
            </a:r>
          </a:p>
          <a:p>
            <a:r>
              <a:rPr dirty="0"/>
              <a:t>Confirmed: ARP spoofing using sample PCAP</a:t>
            </a:r>
          </a:p>
        </p:txBody>
      </p:sp>
      <p:sp>
        <p:nvSpPr>
          <p:cNvPr id="4" name="Freeform 4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b="1" spc="199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06/10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7560" y="1714500"/>
            <a:ext cx="5659440" cy="1397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873"/>
              </a:lnSpc>
              <a:spcBef>
                <a:spcPct val="0"/>
              </a:spcBef>
            </a:pPr>
            <a:r>
              <a:rPr lang="en-US" sz="9373" b="1" dirty="0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ARP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7560" y="2994322"/>
            <a:ext cx="4974568" cy="2795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873"/>
              </a:lnSpc>
              <a:spcBef>
                <a:spcPct val="0"/>
              </a:spcBef>
            </a:pPr>
            <a:r>
              <a:rPr lang="en-US" sz="9373" dirty="0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POISONING</a:t>
            </a:r>
          </a:p>
          <a:p>
            <a:pPr algn="just">
              <a:lnSpc>
                <a:spcPts val="10873"/>
              </a:lnSpc>
              <a:spcBef>
                <a:spcPct val="0"/>
              </a:spcBef>
            </a:pPr>
            <a:r>
              <a:rPr lang="en-US" sz="9373" dirty="0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DETECTION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8138730" y="2019300"/>
            <a:ext cx="10859067" cy="7010400"/>
            <a:chOff x="0" y="0"/>
            <a:chExt cx="2860001" cy="158986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860001" cy="1589860"/>
            </a:xfrm>
            <a:custGeom>
              <a:avLst/>
              <a:gdLst/>
              <a:ahLst/>
              <a:cxnLst/>
              <a:rect l="l" t="t" r="r" b="b"/>
              <a:pathLst>
                <a:path w="2860001" h="1589860">
                  <a:moveTo>
                    <a:pt x="0" y="0"/>
                  </a:moveTo>
                  <a:lnTo>
                    <a:pt x="2860001" y="0"/>
                  </a:lnTo>
                  <a:lnTo>
                    <a:pt x="2860001" y="1589860"/>
                  </a:lnTo>
                  <a:lnTo>
                    <a:pt x="0" y="1589860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2860001" cy="1608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448800" y="2171700"/>
            <a:ext cx="8534400" cy="64940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4000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Content:</a:t>
            </a:r>
          </a:p>
          <a:p>
            <a:pPr marL="342900" indent="-3429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Wireshark Role: </a:t>
            </a:r>
            <a:r>
              <a:rPr lang="en-US" sz="3600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Defensive</a:t>
            </a:r>
          </a:p>
          <a:p>
            <a:pPr marL="342900" indent="-3429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Scenario:</a:t>
            </a:r>
          </a:p>
          <a:p>
            <a:pPr marL="800100" lvl="1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Detect ARP poisoning from PCAP</a:t>
            </a:r>
          </a:p>
          <a:p>
            <a:pPr marL="342900" indent="-3429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Indicators:</a:t>
            </a:r>
          </a:p>
          <a:p>
            <a:pPr marL="800100" lvl="1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Duplicate MACs in ARP replies</a:t>
            </a:r>
          </a:p>
          <a:p>
            <a:pPr marL="342900" indent="-3429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Filters/Stats:</a:t>
            </a:r>
          </a:p>
          <a:p>
            <a:pPr marL="800100" lvl="1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dirty="0" err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arp</a:t>
            </a:r>
            <a:endParaRPr lang="en-US" sz="3600" dirty="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800100" lvl="1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dirty="0" err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arp.opcode</a:t>
            </a:r>
            <a:r>
              <a:rPr lang="en-US" sz="3600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==1</a:t>
            </a:r>
          </a:p>
          <a:p>
            <a:pPr marL="800100" lvl="1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dirty="0" err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arp.opcode</a:t>
            </a:r>
            <a:r>
              <a:rPr lang="en-US" sz="3600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== 2</a:t>
            </a:r>
          </a:p>
          <a:p>
            <a:pPr marL="800100" lvl="1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Check MAC inconsistencies</a:t>
            </a:r>
          </a:p>
          <a:p>
            <a:pPr lvl="1">
              <a:spcBef>
                <a:spcPct val="0"/>
              </a:spcBef>
            </a:pPr>
            <a:endParaRPr lang="en-US" sz="2200" b="1" dirty="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7086600" y="6667500"/>
            <a:ext cx="2014483" cy="2554440"/>
            <a:chOff x="0" y="0"/>
            <a:chExt cx="6985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7"/>
              <a:stretch>
                <a:fillRect l="-37245" r="-37245"/>
              </a:stretch>
            </a:blipFill>
            <a:ln w="19050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B9B9B">
                      <a:alpha val="12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id="21" name="Group 21"/>
          <p:cNvGrpSpPr/>
          <p:nvPr/>
        </p:nvGrpSpPr>
        <p:grpSpPr>
          <a:xfrm>
            <a:off x="7162800" y="1409700"/>
            <a:ext cx="2014483" cy="2344125"/>
            <a:chOff x="0" y="0"/>
            <a:chExt cx="6985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8"/>
              <a:stretch>
                <a:fillRect l="-48404" r="-48404"/>
              </a:stretch>
            </a:blipFill>
            <a:ln w="28575" cap="sq">
              <a:gradFill>
                <a:gsLst>
                  <a:gs pos="0">
                    <a:srgbClr val="9FCDFF">
                      <a:alpha val="100000"/>
                    </a:srgbClr>
                  </a:gs>
                  <a:gs pos="100000">
                    <a:srgbClr val="6F6296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sp>
        <p:nvSpPr>
          <p:cNvPr id="23" name="Rectangle 1">
            <a:extLst>
              <a:ext uri="{FF2B5EF4-FFF2-40B4-BE49-F238E27FC236}">
                <a16:creationId xmlns:a16="http://schemas.microsoft.com/office/drawing/2014/main" id="{FAB59FE8-620C-5394-19DB-D5EEF8FFE2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b="1" spc="199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07/10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029200" y="1790700"/>
            <a:ext cx="3962400" cy="1551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2056"/>
              </a:lnSpc>
              <a:spcBef>
                <a:spcPct val="0"/>
              </a:spcBef>
            </a:pPr>
            <a:r>
              <a:rPr lang="en-US" sz="10393" b="1" dirty="0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OSI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781800" y="1790700"/>
            <a:ext cx="7239000" cy="1551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2056"/>
              </a:lnSpc>
              <a:spcBef>
                <a:spcPct val="0"/>
              </a:spcBef>
            </a:pPr>
            <a:r>
              <a:rPr lang="en-US" sz="10393" dirty="0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LAYER MAPPING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981200" y="4820786"/>
            <a:ext cx="3406670" cy="3980314"/>
            <a:chOff x="0" y="0"/>
            <a:chExt cx="6985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797070" y="3771901"/>
            <a:ext cx="1692768" cy="2064470"/>
            <a:chOff x="0" y="-60001"/>
            <a:chExt cx="6985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-60001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720870" y="4187840"/>
            <a:ext cx="1828800" cy="11080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3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1D386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DDOS Detection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362200" y="6134100"/>
            <a:ext cx="284173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66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Transport Layer (L4)</a:t>
            </a:r>
          </a:p>
          <a:p>
            <a:pPr marL="342900" indent="-342900">
              <a:lnSpc>
                <a:spcPts val="266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Monitors TCP handshake </a:t>
            </a:r>
          </a:p>
        </p:txBody>
      </p:sp>
      <p:grpSp>
        <p:nvGrpSpPr>
          <p:cNvPr id="53" name="Group 14">
            <a:extLst>
              <a:ext uri="{FF2B5EF4-FFF2-40B4-BE49-F238E27FC236}">
                <a16:creationId xmlns:a16="http://schemas.microsoft.com/office/drawing/2014/main" id="{1C7455CF-E545-92B5-E9F0-C2E2CE546379}"/>
              </a:ext>
            </a:extLst>
          </p:cNvPr>
          <p:cNvGrpSpPr/>
          <p:nvPr/>
        </p:nvGrpSpPr>
        <p:grpSpPr>
          <a:xfrm>
            <a:off x="7794730" y="4820785"/>
            <a:ext cx="3406670" cy="3980314"/>
            <a:chOff x="0" y="0"/>
            <a:chExt cx="698500" cy="812800"/>
          </a:xfrm>
        </p:grpSpPr>
        <p:sp>
          <p:nvSpPr>
            <p:cNvPr id="54" name="Freeform 15">
              <a:extLst>
                <a:ext uri="{FF2B5EF4-FFF2-40B4-BE49-F238E27FC236}">
                  <a16:creationId xmlns:a16="http://schemas.microsoft.com/office/drawing/2014/main" id="{7A2B60E4-4A23-C5D6-E052-818C4DE0808A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5" name="TextBox 16">
              <a:extLst>
                <a:ext uri="{FF2B5EF4-FFF2-40B4-BE49-F238E27FC236}">
                  <a16:creationId xmlns:a16="http://schemas.microsoft.com/office/drawing/2014/main" id="{A7C65699-F88E-710D-3327-DD24E18E0B2D}"/>
                </a:ext>
              </a:extLst>
            </p:cNvPr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56" name="Group 20">
            <a:extLst>
              <a:ext uri="{FF2B5EF4-FFF2-40B4-BE49-F238E27FC236}">
                <a16:creationId xmlns:a16="http://schemas.microsoft.com/office/drawing/2014/main" id="{8BDA0722-A51D-2776-4B65-F7056D4D47AC}"/>
              </a:ext>
            </a:extLst>
          </p:cNvPr>
          <p:cNvGrpSpPr/>
          <p:nvPr/>
        </p:nvGrpSpPr>
        <p:grpSpPr>
          <a:xfrm>
            <a:off x="8610600" y="3771900"/>
            <a:ext cx="1692768" cy="2064470"/>
            <a:chOff x="0" y="-60001"/>
            <a:chExt cx="698500" cy="812800"/>
          </a:xfrm>
        </p:grpSpPr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328B95BF-1D20-7D48-0AF7-50ABA6B8BDCD}"/>
                </a:ext>
              </a:extLst>
            </p:cNvPr>
            <p:cNvSpPr/>
            <p:nvPr/>
          </p:nvSpPr>
          <p:spPr>
            <a:xfrm>
              <a:off x="0" y="-60001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  <p:sp>
          <p:nvSpPr>
            <p:cNvPr id="58" name="TextBox 22">
              <a:extLst>
                <a:ext uri="{FF2B5EF4-FFF2-40B4-BE49-F238E27FC236}">
                  <a16:creationId xmlns:a16="http://schemas.microsoft.com/office/drawing/2014/main" id="{C9891973-69B2-D18D-EA73-9640B1BF7557}"/>
                </a:ext>
              </a:extLst>
            </p:cNvPr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59" name="TextBox 23">
            <a:extLst>
              <a:ext uri="{FF2B5EF4-FFF2-40B4-BE49-F238E27FC236}">
                <a16:creationId xmlns:a16="http://schemas.microsoft.com/office/drawing/2014/main" id="{9E16CB6A-0CAD-070B-3EF2-139D350F56A9}"/>
              </a:ext>
            </a:extLst>
          </p:cNvPr>
          <p:cNvSpPr txBox="1"/>
          <p:nvPr/>
        </p:nvSpPr>
        <p:spPr>
          <a:xfrm>
            <a:off x="8534400" y="4187839"/>
            <a:ext cx="1828800" cy="1083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3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1D386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HTTPS Decryption</a:t>
            </a:r>
          </a:p>
        </p:txBody>
      </p:sp>
      <p:sp>
        <p:nvSpPr>
          <p:cNvPr id="60" name="TextBox 25">
            <a:extLst>
              <a:ext uri="{FF2B5EF4-FFF2-40B4-BE49-F238E27FC236}">
                <a16:creationId xmlns:a16="http://schemas.microsoft.com/office/drawing/2014/main" id="{759AB4FB-7E7E-BDB8-6052-0378047C4788}"/>
              </a:ext>
            </a:extLst>
          </p:cNvPr>
          <p:cNvSpPr txBox="1"/>
          <p:nvPr/>
        </p:nvSpPr>
        <p:spPr>
          <a:xfrm>
            <a:off x="8458200" y="6134100"/>
            <a:ext cx="24384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66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Application Layer (L7)</a:t>
            </a:r>
          </a:p>
          <a:p>
            <a:pPr marL="342900" indent="-342900">
              <a:lnSpc>
                <a:spcPts val="266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SSL/TLS decryption</a:t>
            </a:r>
          </a:p>
        </p:txBody>
      </p:sp>
      <p:grpSp>
        <p:nvGrpSpPr>
          <p:cNvPr id="61" name="Group 14">
            <a:extLst>
              <a:ext uri="{FF2B5EF4-FFF2-40B4-BE49-F238E27FC236}">
                <a16:creationId xmlns:a16="http://schemas.microsoft.com/office/drawing/2014/main" id="{54FAD3A6-7BE6-BC17-5CE9-4B308285F48B}"/>
              </a:ext>
            </a:extLst>
          </p:cNvPr>
          <p:cNvGrpSpPr/>
          <p:nvPr/>
        </p:nvGrpSpPr>
        <p:grpSpPr>
          <a:xfrm>
            <a:off x="13509730" y="4820785"/>
            <a:ext cx="3406670" cy="3980314"/>
            <a:chOff x="0" y="0"/>
            <a:chExt cx="698500" cy="812800"/>
          </a:xfrm>
        </p:grpSpPr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id="{3716C368-793B-204D-A787-66F7CE8D9380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63" name="TextBox 16">
              <a:extLst>
                <a:ext uri="{FF2B5EF4-FFF2-40B4-BE49-F238E27FC236}">
                  <a16:creationId xmlns:a16="http://schemas.microsoft.com/office/drawing/2014/main" id="{6378E8B1-7E34-7DAA-1866-68D5E2D32E8C}"/>
                </a:ext>
              </a:extLst>
            </p:cNvPr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64" name="Group 20">
            <a:extLst>
              <a:ext uri="{FF2B5EF4-FFF2-40B4-BE49-F238E27FC236}">
                <a16:creationId xmlns:a16="http://schemas.microsoft.com/office/drawing/2014/main" id="{A9EB7342-236B-145C-853F-3B1EBE84D04F}"/>
              </a:ext>
            </a:extLst>
          </p:cNvPr>
          <p:cNvGrpSpPr/>
          <p:nvPr/>
        </p:nvGrpSpPr>
        <p:grpSpPr>
          <a:xfrm>
            <a:off x="14325600" y="3771900"/>
            <a:ext cx="1692768" cy="2064470"/>
            <a:chOff x="0" y="-60001"/>
            <a:chExt cx="698500" cy="812800"/>
          </a:xfrm>
        </p:grpSpPr>
        <p:sp>
          <p:nvSpPr>
            <p:cNvPr id="65" name="Freeform 21">
              <a:extLst>
                <a:ext uri="{FF2B5EF4-FFF2-40B4-BE49-F238E27FC236}">
                  <a16:creationId xmlns:a16="http://schemas.microsoft.com/office/drawing/2014/main" id="{790FDFB7-AC20-9732-714B-D21DE42CBF2D}"/>
                </a:ext>
              </a:extLst>
            </p:cNvPr>
            <p:cNvSpPr/>
            <p:nvPr/>
          </p:nvSpPr>
          <p:spPr>
            <a:xfrm>
              <a:off x="0" y="-60001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  <p:sp>
          <p:nvSpPr>
            <p:cNvPr id="66" name="TextBox 22">
              <a:extLst>
                <a:ext uri="{FF2B5EF4-FFF2-40B4-BE49-F238E27FC236}">
                  <a16:creationId xmlns:a16="http://schemas.microsoft.com/office/drawing/2014/main" id="{613473DA-8908-D717-8634-42382EE8DDDA}"/>
                </a:ext>
              </a:extLst>
            </p:cNvPr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67" name="TextBox 23">
            <a:extLst>
              <a:ext uri="{FF2B5EF4-FFF2-40B4-BE49-F238E27FC236}">
                <a16:creationId xmlns:a16="http://schemas.microsoft.com/office/drawing/2014/main" id="{DBD5BDB7-A3C3-736B-A6FB-D582B0831BFA}"/>
              </a:ext>
            </a:extLst>
          </p:cNvPr>
          <p:cNvSpPr txBox="1"/>
          <p:nvPr/>
        </p:nvSpPr>
        <p:spPr>
          <a:xfrm>
            <a:off x="14249400" y="4187839"/>
            <a:ext cx="1828800" cy="1083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3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1D386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ARP Poisoning</a:t>
            </a:r>
          </a:p>
        </p:txBody>
      </p:sp>
      <p:sp>
        <p:nvSpPr>
          <p:cNvPr id="68" name="TextBox 25">
            <a:extLst>
              <a:ext uri="{FF2B5EF4-FFF2-40B4-BE49-F238E27FC236}">
                <a16:creationId xmlns:a16="http://schemas.microsoft.com/office/drawing/2014/main" id="{D229A803-493B-68C1-79EC-C285F9EE0BFF}"/>
              </a:ext>
            </a:extLst>
          </p:cNvPr>
          <p:cNvSpPr txBox="1"/>
          <p:nvPr/>
        </p:nvSpPr>
        <p:spPr>
          <a:xfrm>
            <a:off x="13868400" y="6057900"/>
            <a:ext cx="25908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66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Data Link Layer (L2)</a:t>
            </a:r>
          </a:p>
          <a:p>
            <a:pPr marL="342900" indent="-342900">
              <a:lnSpc>
                <a:spcPts val="266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Detects MAC address spoofing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608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0DCFAE-6C51-7CAC-66A2-8BA092D2E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174E7111-62B3-8511-9A4A-3C0E114ABCD1}"/>
              </a:ext>
            </a:extLst>
          </p:cNvPr>
          <p:cNvSpPr/>
          <p:nvPr/>
        </p:nvSpPr>
        <p:spPr>
          <a:xfrm>
            <a:off x="1753164" y="723900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0869F23-DD72-B3E3-D4FC-5F638A3E6B2A}"/>
              </a:ext>
            </a:extLst>
          </p:cNvPr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7BDD75DE-C3CC-54A0-1A98-EB0972678F82}"/>
              </a:ext>
            </a:extLst>
          </p:cNvPr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A0A5EB4-F973-DA97-E15D-C078BB4DFEB8}"/>
                </a:ext>
              </a:extLst>
            </p:cNvPr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B2AE4489-7B1F-C50E-E253-E4E5AFA0C7F5}"/>
                </a:ext>
              </a:extLst>
            </p:cNvPr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66350185-AF91-D25F-F8A0-15E6FDC6F257}"/>
              </a:ext>
            </a:extLst>
          </p:cNvPr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b="1" spc="199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08/10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3310E3D7-F072-897A-25A4-A0D2C39DBDEC}"/>
              </a:ext>
            </a:extLst>
          </p:cNvPr>
          <p:cNvSpPr txBox="1"/>
          <p:nvPr/>
        </p:nvSpPr>
        <p:spPr>
          <a:xfrm>
            <a:off x="3352800" y="1790700"/>
            <a:ext cx="6629400" cy="1551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2056"/>
              </a:lnSpc>
              <a:spcBef>
                <a:spcPct val="0"/>
              </a:spcBef>
            </a:pPr>
            <a:r>
              <a:rPr lang="en-US" sz="10393" b="1" dirty="0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MITRE ATT&amp;CK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8B2CD0A5-78B1-655E-963E-4CF33C89FBC8}"/>
              </a:ext>
            </a:extLst>
          </p:cNvPr>
          <p:cNvSpPr txBox="1"/>
          <p:nvPr/>
        </p:nvSpPr>
        <p:spPr>
          <a:xfrm>
            <a:off x="10287000" y="1762993"/>
            <a:ext cx="7239000" cy="1551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2056"/>
              </a:lnSpc>
              <a:spcBef>
                <a:spcPct val="0"/>
              </a:spcBef>
            </a:pPr>
            <a:r>
              <a:rPr lang="en-US" sz="10393" dirty="0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Mapping</a:t>
            </a:r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DA8253FB-8FA9-F32A-4AB9-94D3B1E138E4}"/>
              </a:ext>
            </a:extLst>
          </p:cNvPr>
          <p:cNvGrpSpPr/>
          <p:nvPr/>
        </p:nvGrpSpPr>
        <p:grpSpPr>
          <a:xfrm>
            <a:off x="1981200" y="4820786"/>
            <a:ext cx="3406670" cy="3980314"/>
            <a:chOff x="0" y="0"/>
            <a:chExt cx="698500" cy="8128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2B1A0EE-EDC5-EB7B-8D21-7379E92DE9D7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0641A5B7-1E6B-6A8F-E286-2F6BFD30FCA1}"/>
                </a:ext>
              </a:extLst>
            </p:cNvPr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93FDF085-7D9A-CD4A-6E05-5312A0BA6048}"/>
              </a:ext>
            </a:extLst>
          </p:cNvPr>
          <p:cNvGrpSpPr/>
          <p:nvPr/>
        </p:nvGrpSpPr>
        <p:grpSpPr>
          <a:xfrm>
            <a:off x="2797070" y="3771901"/>
            <a:ext cx="1692768" cy="2064470"/>
            <a:chOff x="0" y="-60001"/>
            <a:chExt cx="6985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0956C903-C76E-391F-50F6-C351D4051E00}"/>
                </a:ext>
              </a:extLst>
            </p:cNvPr>
            <p:cNvSpPr/>
            <p:nvPr/>
          </p:nvSpPr>
          <p:spPr>
            <a:xfrm>
              <a:off x="0" y="-60001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9E9E1472-C5D5-18FE-1291-F3F274B64F05}"/>
                </a:ext>
              </a:extLst>
            </p:cNvPr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F9ABA832-7D57-9738-B609-8963FA820AEB}"/>
              </a:ext>
            </a:extLst>
          </p:cNvPr>
          <p:cNvSpPr txBox="1"/>
          <p:nvPr/>
        </p:nvSpPr>
        <p:spPr>
          <a:xfrm>
            <a:off x="2720870" y="4187840"/>
            <a:ext cx="1828800" cy="11080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3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1D386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DDOS Detection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E9DCAE26-E3DF-0C29-96B4-4C10E148E01F}"/>
              </a:ext>
            </a:extLst>
          </p:cNvPr>
          <p:cNvSpPr txBox="1"/>
          <p:nvPr/>
        </p:nvSpPr>
        <p:spPr>
          <a:xfrm>
            <a:off x="2362200" y="6134100"/>
            <a:ext cx="2895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66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Impact</a:t>
            </a:r>
          </a:p>
          <a:p>
            <a:pPr marL="342900" indent="-342900">
              <a:lnSpc>
                <a:spcPts val="266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Direct Network Flood</a:t>
            </a:r>
          </a:p>
          <a:p>
            <a:pPr marL="342900" indent="-342900">
              <a:lnSpc>
                <a:spcPts val="266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T1498.001 </a:t>
            </a:r>
          </a:p>
        </p:txBody>
      </p:sp>
      <p:grpSp>
        <p:nvGrpSpPr>
          <p:cNvPr id="53" name="Group 14">
            <a:extLst>
              <a:ext uri="{FF2B5EF4-FFF2-40B4-BE49-F238E27FC236}">
                <a16:creationId xmlns:a16="http://schemas.microsoft.com/office/drawing/2014/main" id="{1C0AD7B6-EC05-F9C5-0888-1AE47E40E70E}"/>
              </a:ext>
            </a:extLst>
          </p:cNvPr>
          <p:cNvGrpSpPr/>
          <p:nvPr/>
        </p:nvGrpSpPr>
        <p:grpSpPr>
          <a:xfrm>
            <a:off x="7794730" y="4820785"/>
            <a:ext cx="3406670" cy="3980314"/>
            <a:chOff x="0" y="0"/>
            <a:chExt cx="698500" cy="812800"/>
          </a:xfrm>
        </p:grpSpPr>
        <p:sp>
          <p:nvSpPr>
            <p:cNvPr id="54" name="Freeform 15">
              <a:extLst>
                <a:ext uri="{FF2B5EF4-FFF2-40B4-BE49-F238E27FC236}">
                  <a16:creationId xmlns:a16="http://schemas.microsoft.com/office/drawing/2014/main" id="{B62A1701-A7CA-5CA1-A3B2-FE7195B0DB2D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5" name="TextBox 16">
              <a:extLst>
                <a:ext uri="{FF2B5EF4-FFF2-40B4-BE49-F238E27FC236}">
                  <a16:creationId xmlns:a16="http://schemas.microsoft.com/office/drawing/2014/main" id="{A226BFED-1767-F9CA-F31C-31AA47439734}"/>
                </a:ext>
              </a:extLst>
            </p:cNvPr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56" name="Group 20">
            <a:extLst>
              <a:ext uri="{FF2B5EF4-FFF2-40B4-BE49-F238E27FC236}">
                <a16:creationId xmlns:a16="http://schemas.microsoft.com/office/drawing/2014/main" id="{077BED0E-FD18-9611-E000-A480DAE78310}"/>
              </a:ext>
            </a:extLst>
          </p:cNvPr>
          <p:cNvGrpSpPr/>
          <p:nvPr/>
        </p:nvGrpSpPr>
        <p:grpSpPr>
          <a:xfrm>
            <a:off x="8610600" y="3771900"/>
            <a:ext cx="1692768" cy="2064470"/>
            <a:chOff x="0" y="-60001"/>
            <a:chExt cx="698500" cy="812800"/>
          </a:xfrm>
        </p:grpSpPr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A5870A9A-E764-7D7D-10C6-715BD5FBE9AA}"/>
                </a:ext>
              </a:extLst>
            </p:cNvPr>
            <p:cNvSpPr/>
            <p:nvPr/>
          </p:nvSpPr>
          <p:spPr>
            <a:xfrm>
              <a:off x="0" y="-60001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  <p:sp>
          <p:nvSpPr>
            <p:cNvPr id="58" name="TextBox 22">
              <a:extLst>
                <a:ext uri="{FF2B5EF4-FFF2-40B4-BE49-F238E27FC236}">
                  <a16:creationId xmlns:a16="http://schemas.microsoft.com/office/drawing/2014/main" id="{61029C8D-4868-E736-06B6-CE6BCB7E28A1}"/>
                </a:ext>
              </a:extLst>
            </p:cNvPr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59" name="TextBox 23">
            <a:extLst>
              <a:ext uri="{FF2B5EF4-FFF2-40B4-BE49-F238E27FC236}">
                <a16:creationId xmlns:a16="http://schemas.microsoft.com/office/drawing/2014/main" id="{6F9EBABF-98C9-D74F-F8E0-A91899BA8888}"/>
              </a:ext>
            </a:extLst>
          </p:cNvPr>
          <p:cNvSpPr txBox="1"/>
          <p:nvPr/>
        </p:nvSpPr>
        <p:spPr>
          <a:xfrm>
            <a:off x="8534400" y="4187839"/>
            <a:ext cx="1828800" cy="1083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3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1D386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HTTPS Decryption</a:t>
            </a:r>
          </a:p>
        </p:txBody>
      </p:sp>
      <p:sp>
        <p:nvSpPr>
          <p:cNvPr id="60" name="TextBox 25">
            <a:extLst>
              <a:ext uri="{FF2B5EF4-FFF2-40B4-BE49-F238E27FC236}">
                <a16:creationId xmlns:a16="http://schemas.microsoft.com/office/drawing/2014/main" id="{1C272759-C379-DF43-9EB3-B08A5F7A004C}"/>
              </a:ext>
            </a:extLst>
          </p:cNvPr>
          <p:cNvSpPr txBox="1"/>
          <p:nvPr/>
        </p:nvSpPr>
        <p:spPr>
          <a:xfrm>
            <a:off x="8077200" y="6134100"/>
            <a:ext cx="29718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66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Credential Access</a:t>
            </a:r>
          </a:p>
          <a:p>
            <a:pPr marL="342900" indent="-342900">
              <a:lnSpc>
                <a:spcPts val="266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Unsecured Credentials </a:t>
            </a:r>
          </a:p>
          <a:p>
            <a:pPr marL="342900" indent="-342900">
              <a:lnSpc>
                <a:spcPts val="266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T1552.004</a:t>
            </a:r>
          </a:p>
        </p:txBody>
      </p:sp>
      <p:grpSp>
        <p:nvGrpSpPr>
          <p:cNvPr id="61" name="Group 14">
            <a:extLst>
              <a:ext uri="{FF2B5EF4-FFF2-40B4-BE49-F238E27FC236}">
                <a16:creationId xmlns:a16="http://schemas.microsoft.com/office/drawing/2014/main" id="{0E05C6A4-73CB-4D7A-BC89-D8452D827175}"/>
              </a:ext>
            </a:extLst>
          </p:cNvPr>
          <p:cNvGrpSpPr/>
          <p:nvPr/>
        </p:nvGrpSpPr>
        <p:grpSpPr>
          <a:xfrm>
            <a:off x="13509730" y="4820785"/>
            <a:ext cx="3406670" cy="3980314"/>
            <a:chOff x="0" y="0"/>
            <a:chExt cx="698500" cy="812800"/>
          </a:xfrm>
        </p:grpSpPr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id="{B1BBD8F0-AD76-B307-7E67-D87514FAD425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63" name="TextBox 16">
              <a:extLst>
                <a:ext uri="{FF2B5EF4-FFF2-40B4-BE49-F238E27FC236}">
                  <a16:creationId xmlns:a16="http://schemas.microsoft.com/office/drawing/2014/main" id="{932316D9-9A8D-B953-07BC-174812F8BBFC}"/>
                </a:ext>
              </a:extLst>
            </p:cNvPr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64" name="Group 20">
            <a:extLst>
              <a:ext uri="{FF2B5EF4-FFF2-40B4-BE49-F238E27FC236}">
                <a16:creationId xmlns:a16="http://schemas.microsoft.com/office/drawing/2014/main" id="{59511ECB-3CA2-08A0-83E3-FE2D6D745CE1}"/>
              </a:ext>
            </a:extLst>
          </p:cNvPr>
          <p:cNvGrpSpPr/>
          <p:nvPr/>
        </p:nvGrpSpPr>
        <p:grpSpPr>
          <a:xfrm>
            <a:off x="14325600" y="3771900"/>
            <a:ext cx="1692768" cy="2064470"/>
            <a:chOff x="0" y="-60001"/>
            <a:chExt cx="698500" cy="812800"/>
          </a:xfrm>
        </p:grpSpPr>
        <p:sp>
          <p:nvSpPr>
            <p:cNvPr id="65" name="Freeform 21">
              <a:extLst>
                <a:ext uri="{FF2B5EF4-FFF2-40B4-BE49-F238E27FC236}">
                  <a16:creationId xmlns:a16="http://schemas.microsoft.com/office/drawing/2014/main" id="{3CB82102-8C54-30B1-5C9A-D9B9BFE63DE6}"/>
                </a:ext>
              </a:extLst>
            </p:cNvPr>
            <p:cNvSpPr/>
            <p:nvPr/>
          </p:nvSpPr>
          <p:spPr>
            <a:xfrm>
              <a:off x="0" y="-60001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  <p:sp>
          <p:nvSpPr>
            <p:cNvPr id="66" name="TextBox 22">
              <a:extLst>
                <a:ext uri="{FF2B5EF4-FFF2-40B4-BE49-F238E27FC236}">
                  <a16:creationId xmlns:a16="http://schemas.microsoft.com/office/drawing/2014/main" id="{AB31D4F0-7D5C-D3F0-FE76-6734D4D757E1}"/>
                </a:ext>
              </a:extLst>
            </p:cNvPr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67" name="TextBox 23">
            <a:extLst>
              <a:ext uri="{FF2B5EF4-FFF2-40B4-BE49-F238E27FC236}">
                <a16:creationId xmlns:a16="http://schemas.microsoft.com/office/drawing/2014/main" id="{5B937D0B-926A-5A14-2712-CC9BB450E025}"/>
              </a:ext>
            </a:extLst>
          </p:cNvPr>
          <p:cNvSpPr txBox="1"/>
          <p:nvPr/>
        </p:nvSpPr>
        <p:spPr>
          <a:xfrm>
            <a:off x="14249400" y="4187839"/>
            <a:ext cx="1828800" cy="1083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3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1D386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ARP Poisoning</a:t>
            </a:r>
          </a:p>
        </p:txBody>
      </p:sp>
      <p:sp>
        <p:nvSpPr>
          <p:cNvPr id="68" name="TextBox 25">
            <a:extLst>
              <a:ext uri="{FF2B5EF4-FFF2-40B4-BE49-F238E27FC236}">
                <a16:creationId xmlns:a16="http://schemas.microsoft.com/office/drawing/2014/main" id="{A709BCF2-C495-7E92-7354-BF8777DFC8A8}"/>
              </a:ext>
            </a:extLst>
          </p:cNvPr>
          <p:cNvSpPr txBox="1"/>
          <p:nvPr/>
        </p:nvSpPr>
        <p:spPr>
          <a:xfrm>
            <a:off x="13868400" y="6057900"/>
            <a:ext cx="31242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66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Credential Access</a:t>
            </a:r>
          </a:p>
          <a:p>
            <a:pPr marL="342900" indent="-342900">
              <a:lnSpc>
                <a:spcPts val="266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ARP Cache Poisoning</a:t>
            </a:r>
          </a:p>
          <a:p>
            <a:pPr marL="342900" indent="-342900">
              <a:lnSpc>
                <a:spcPts val="266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T1200</a:t>
            </a:r>
          </a:p>
        </p:txBody>
      </p:sp>
    </p:spTree>
    <p:extLst>
      <p:ext uri="{BB962C8B-B14F-4D97-AF65-F5344CB8AC3E}">
        <p14:creationId xmlns:p14="http://schemas.microsoft.com/office/powerpoint/2010/main" val="3155796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219200" y="647700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1921630" y="2670677"/>
            <a:ext cx="5246370" cy="524637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4838700" y="0"/>
                  </a:moveTo>
                  <a:lnTo>
                    <a:pt x="1511300" y="0"/>
                  </a:lnTo>
                  <a:cubicBezTo>
                    <a:pt x="676910" y="0"/>
                    <a:pt x="0" y="676910"/>
                    <a:pt x="0" y="1511300"/>
                  </a:cubicBezTo>
                  <a:lnTo>
                    <a:pt x="0" y="6350000"/>
                  </a:lnTo>
                  <a:lnTo>
                    <a:pt x="4838700" y="6350000"/>
                  </a:lnTo>
                  <a:cubicBezTo>
                    <a:pt x="5673090" y="6350000"/>
                    <a:pt x="6350000" y="5673090"/>
                    <a:pt x="6350000" y="4838700"/>
                  </a:cubicBezTo>
                  <a:lnTo>
                    <a:pt x="6350000" y="0"/>
                  </a:lnTo>
                  <a:lnTo>
                    <a:pt x="4838700" y="0"/>
                  </a:lnTo>
                  <a:close/>
                </a:path>
              </a:pathLst>
            </a:custGeom>
            <a:blipFill>
              <a:blip r:embed="rId6"/>
              <a:stretch>
                <a:fillRect l="-25000" r="-25000"/>
              </a:stretch>
            </a:blipFill>
            <a:ln w="85725" cap="sq">
              <a:gradFill>
                <a:gsLst>
                  <a:gs pos="0">
                    <a:srgbClr val="243F81">
                      <a:alpha val="100000"/>
                    </a:srgbClr>
                  </a:gs>
                  <a:gs pos="100000">
                    <a:srgbClr val="288198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11504067" y="2358141"/>
            <a:ext cx="1148007" cy="114800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19200" y="3771900"/>
            <a:ext cx="10134600" cy="4508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Restrict Wireshark usage to admin users</a:t>
            </a:r>
          </a:p>
          <a:p>
            <a:pPr marL="342900" indent="-3429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Implement Perfect Forward Secrecy</a:t>
            </a:r>
          </a:p>
          <a:p>
            <a:pPr marL="342900" indent="-3429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Monitor and log Wireshark usage in internal networks</a:t>
            </a:r>
          </a:p>
          <a:p>
            <a:pPr marL="342900" indent="-3429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Sanitize or encrypt PCAPs before sharing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6111293" y="7179103"/>
            <a:ext cx="1148007" cy="114800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b="1" spc="199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09/10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362200" y="1409700"/>
            <a:ext cx="7239000" cy="1756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3653"/>
              </a:lnSpc>
              <a:spcBef>
                <a:spcPct val="0"/>
              </a:spcBef>
            </a:pPr>
            <a:r>
              <a:rPr lang="en-US" sz="11770" b="1" dirty="0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MITIGATION</a:t>
            </a: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19199762-FFF9-42AF-6625-864B82BE35D4}"/>
              </a:ext>
            </a:extLst>
          </p:cNvPr>
          <p:cNvSpPr txBox="1"/>
          <p:nvPr/>
        </p:nvSpPr>
        <p:spPr>
          <a:xfrm>
            <a:off x="8839200" y="1638300"/>
            <a:ext cx="7239000" cy="1551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2056"/>
              </a:lnSpc>
              <a:spcBef>
                <a:spcPct val="0"/>
              </a:spcBef>
            </a:pPr>
            <a:r>
              <a:rPr lang="en-US" sz="11500" dirty="0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STRATEGIES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</TotalTime>
  <Words>460</Words>
  <Application>Microsoft Office PowerPoint</Application>
  <PresentationFormat>Custom</PresentationFormat>
  <Paragraphs>126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Antonio Ultra-Bold</vt:lpstr>
      <vt:lpstr>Arial</vt:lpstr>
      <vt:lpstr>Montserrat Medium</vt:lpstr>
      <vt:lpstr>Raleway Ultra-Bold</vt:lpstr>
      <vt:lpstr>Raleway Medium</vt:lpstr>
      <vt:lpstr>Calibri</vt:lpstr>
      <vt:lpstr>Antonio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Modern Simple Cybersecurity Presentation</dc:title>
  <cp:lastModifiedBy>wabil butt</cp:lastModifiedBy>
  <cp:revision>34</cp:revision>
  <dcterms:created xsi:type="dcterms:W3CDTF">2006-08-16T00:00:00Z</dcterms:created>
  <dcterms:modified xsi:type="dcterms:W3CDTF">2025-06-23T08:24:04Z</dcterms:modified>
  <dc:identifier>DAGl0TycGrY</dc:identifier>
</cp:coreProperties>
</file>